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4" r:id="rId62"/>
    <p:sldId id="945" r:id="rId63"/>
    <p:sldId id="898" r:id="rId64"/>
    <p:sldId id="896" r:id="rId65"/>
    <p:sldId id="872" r:id="rId66"/>
    <p:sldId id="1047" r:id="rId67"/>
    <p:sldId id="1046" r:id="rId68"/>
    <p:sldId id="941" r:id="rId69"/>
    <p:sldId id="942" r:id="rId70"/>
    <p:sldId id="943" r:id="rId71"/>
    <p:sldId id="873" r:id="rId72"/>
    <p:sldId id="1011" r:id="rId73"/>
    <p:sldId id="1059" r:id="rId74"/>
    <p:sldId id="1060" r:id="rId75"/>
    <p:sldId id="1038" r:id="rId76"/>
    <p:sldId id="910" r:id="rId77"/>
    <p:sldId id="911" r:id="rId78"/>
    <p:sldId id="1056" r:id="rId79"/>
    <p:sldId id="891" r:id="rId80"/>
    <p:sldId id="902" r:id="rId81"/>
    <p:sldId id="901" r:id="rId82"/>
    <p:sldId id="892" r:id="rId83"/>
    <p:sldId id="946" r:id="rId84"/>
    <p:sldId id="947" r:id="rId85"/>
    <p:sldId id="948" r:id="rId86"/>
    <p:sldId id="949" r:id="rId87"/>
    <p:sldId id="1052" r:id="rId88"/>
    <p:sldId id="1054" r:id="rId89"/>
    <p:sldId id="1053" r:id="rId90"/>
    <p:sldId id="1071" r:id="rId91"/>
    <p:sldId id="1070" r:id="rId92"/>
    <p:sldId id="951" r:id="rId93"/>
    <p:sldId id="960" r:id="rId94"/>
    <p:sldId id="961" r:id="rId95"/>
    <p:sldId id="962" r:id="rId96"/>
    <p:sldId id="953" r:id="rId97"/>
    <p:sldId id="963" r:id="rId98"/>
    <p:sldId id="903" r:id="rId99"/>
    <p:sldId id="905" r:id="rId100"/>
    <p:sldId id="870" r:id="rId101"/>
    <p:sldId id="871" r:id="rId102"/>
    <p:sldId id="965" r:id="rId103"/>
    <p:sldId id="984" r:id="rId104"/>
    <p:sldId id="968" r:id="rId105"/>
    <p:sldId id="969" r:id="rId106"/>
    <p:sldId id="971" r:id="rId107"/>
    <p:sldId id="970" r:id="rId108"/>
    <p:sldId id="978" r:id="rId109"/>
    <p:sldId id="1061" r:id="rId110"/>
    <p:sldId id="1062" r:id="rId111"/>
    <p:sldId id="1063" r:id="rId112"/>
    <p:sldId id="1064" r:id="rId113"/>
    <p:sldId id="972" r:id="rId114"/>
    <p:sldId id="983" r:id="rId115"/>
    <p:sldId id="1045" r:id="rId116"/>
    <p:sldId id="976" r:id="rId117"/>
    <p:sldId id="1065" r:id="rId118"/>
    <p:sldId id="996" r:id="rId119"/>
    <p:sldId id="1066" r:id="rId120"/>
    <p:sldId id="1067" r:id="rId121"/>
    <p:sldId id="1068" r:id="rId122"/>
    <p:sldId id="1005" r:id="rId123"/>
    <p:sldId id="1002" r:id="rId124"/>
    <p:sldId id="1003" r:id="rId125"/>
    <p:sldId id="1004" r:id="rId126"/>
    <p:sldId id="1057" r:id="rId127"/>
    <p:sldId id="1058" r:id="rId128"/>
    <p:sldId id="865" r:id="rId129"/>
    <p:sldId id="414" r:id="rId130"/>
    <p:sldId id="995" r:id="rId131"/>
    <p:sldId id="1048" r:id="rId132"/>
    <p:sldId id="1051" r:id="rId133"/>
    <p:sldId id="1006" r:id="rId134"/>
    <p:sldId id="1040" r:id="rId135"/>
    <p:sldId id="1039" r:id="rId136"/>
    <p:sldId id="1049" r:id="rId137"/>
    <p:sldId id="1032" r:id="rId138"/>
    <p:sldId id="1033" r:id="rId139"/>
    <p:sldId id="1034" r:id="rId140"/>
    <p:sldId id="1035" r:id="rId141"/>
    <p:sldId id="1036" r:id="rId142"/>
    <p:sldId id="1037"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6" autoAdjust="0"/>
    <p:restoredTop sz="94433" autoAdjust="0"/>
  </p:normalViewPr>
  <p:slideViewPr>
    <p:cSldViewPr snapToGrid="0">
      <p:cViewPr>
        <p:scale>
          <a:sx n="100" d="100"/>
          <a:sy n="100" d="100"/>
        </p:scale>
        <p:origin x="1640" y="16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7/27/21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7/27/21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62</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100</a:t>
            </a:fld>
            <a:endParaRPr lang="en-US"/>
          </a:p>
        </p:txBody>
      </p:sp>
    </p:spTree>
    <p:extLst>
      <p:ext uri="{BB962C8B-B14F-4D97-AF65-F5344CB8AC3E}">
        <p14:creationId xmlns:p14="http://schemas.microsoft.com/office/powerpoint/2010/main" val="9090478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102</a:t>
            </a:fld>
            <a:endParaRPr lang="en-US"/>
          </a:p>
        </p:txBody>
      </p:sp>
    </p:spTree>
    <p:extLst>
      <p:ext uri="{BB962C8B-B14F-4D97-AF65-F5344CB8AC3E}">
        <p14:creationId xmlns:p14="http://schemas.microsoft.com/office/powerpoint/2010/main" val="1174605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106</a:t>
            </a:fld>
            <a:endParaRPr lang="en-US"/>
          </a:p>
        </p:txBody>
      </p:sp>
    </p:spTree>
    <p:extLst>
      <p:ext uri="{BB962C8B-B14F-4D97-AF65-F5344CB8AC3E}">
        <p14:creationId xmlns:p14="http://schemas.microsoft.com/office/powerpoint/2010/main" val="618437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2424679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C1D766-7206-7640-902E-A53686A4A262}"/>
              </a:ext>
            </a:extLst>
          </p:cNvPr>
          <p:cNvPicPr>
            <a:picLocks noChangeAspect="1"/>
          </p:cNvPicPr>
          <p:nvPr/>
        </p:nvPicPr>
        <p:blipFill>
          <a:blip r:embed="rId2"/>
          <a:stretch>
            <a:fillRect/>
          </a:stretch>
        </p:blipFill>
        <p:spPr>
          <a:xfrm>
            <a:off x="742012" y="1242155"/>
            <a:ext cx="6483247" cy="1620812"/>
          </a:xfrm>
          <a:prstGeom prst="rect">
            <a:avLst/>
          </a:prstGeom>
        </p:spPr>
      </p:pic>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123</a:t>
            </a:fld>
            <a:endParaRPr lang="en-US"/>
          </a:p>
        </p:txBody>
      </p:sp>
    </p:spTree>
    <p:extLst>
      <p:ext uri="{BB962C8B-B14F-4D97-AF65-F5344CB8AC3E}">
        <p14:creationId xmlns:p14="http://schemas.microsoft.com/office/powerpoint/2010/main" val="708921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11723575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20544118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126</a:t>
            </a:fld>
            <a:endParaRPr lang="en-US"/>
          </a:p>
        </p:txBody>
      </p:sp>
    </p:spTree>
    <p:extLst>
      <p:ext uri="{BB962C8B-B14F-4D97-AF65-F5344CB8AC3E}">
        <p14:creationId xmlns:p14="http://schemas.microsoft.com/office/powerpoint/2010/main" val="1371218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79902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129</a:t>
            </a:fld>
            <a:endParaRPr lang="en-US"/>
          </a:p>
        </p:txBody>
      </p:sp>
    </p:spTree>
    <p:extLst>
      <p:ext uri="{BB962C8B-B14F-4D97-AF65-F5344CB8AC3E}">
        <p14:creationId xmlns:p14="http://schemas.microsoft.com/office/powerpoint/2010/main" val="2919429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130</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133</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3032907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a:txBody>
                    <a:bodyPr/>
                    <a:lstStyle/>
                    <a:p>
                      <a:r>
                        <a:rPr lang="en-US" sz="1200" dirty="0"/>
                        <a:t>Partitioned survival model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62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endParaRPr lang="en-US" dirty="0"/>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6" name="Picture 5">
            <a:extLst>
              <a:ext uri="{FF2B5EF4-FFF2-40B4-BE49-F238E27FC236}">
                <a16:creationId xmlns:a16="http://schemas.microsoft.com/office/drawing/2014/main" id="{2829A377-9572-E74D-A835-C86F77B45817}"/>
              </a:ext>
            </a:extLst>
          </p:cNvPr>
          <p:cNvPicPr>
            <a:picLocks noChangeAspect="1"/>
          </p:cNvPicPr>
          <p:nvPr/>
        </p:nvPicPr>
        <p:blipFill>
          <a:blip r:embed="rId2"/>
          <a:stretch>
            <a:fillRect/>
          </a:stretch>
        </p:blipFill>
        <p:spPr>
          <a:xfrm>
            <a:off x="457200" y="794110"/>
            <a:ext cx="7947378" cy="4222390"/>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886192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927303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66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67</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Tree>
    <p:extLst>
      <p:ext uri="{BB962C8B-B14F-4D97-AF65-F5344CB8AC3E}">
        <p14:creationId xmlns:p14="http://schemas.microsoft.com/office/powerpoint/2010/main" val="1475494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Incremental cost-effectiveness ratio</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Incremental cost-effectiveness ratio</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 (</a:t>
            </a:r>
            <a:r>
              <a:rPr lang="en-US" sz="1800" dirty="0"/>
              <a:t>other R packages such as </a:t>
            </a:r>
            <a:r>
              <a:rPr lang="en-US" sz="1800" dirty="0">
                <a:latin typeface="Lucida Console" panose="020B0609040504020204" pitchFamily="49" charset="0"/>
              </a:rPr>
              <a:t>BCEA</a:t>
            </a:r>
            <a:r>
              <a:rPr lang="en-US" sz="1800" dirty="0"/>
              <a:t> could also be considered)</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733999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3807315" y="1700575"/>
            <a:ext cx="4933213" cy="246221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p>
          <a:p>
            <a:r>
              <a:rPr lang="en-US" sz="1100" dirty="0">
                <a:solidFill>
                  <a:srgbClr val="2E6FBB"/>
                </a:solidFill>
                <a:latin typeface="Lucida Console" panose="020B0609040504020204" pitchFamily="49" charset="0"/>
              </a:rPr>
              <a:t>  </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p>
          <a:p>
            <a:r>
              <a:rPr lang="en-US" sz="1100" dirty="0">
                <a:solidFill>
                  <a:srgbClr val="2E6FBB"/>
                </a:solidFill>
                <a:latin typeface="Lucida Console" panose="020B0609040504020204" pitchFamily="49" charset="0"/>
              </a:rPr>
              <a:t>  </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19475910-41BD-B54D-AC79-C66024252DED}"/>
              </a:ext>
            </a:extLst>
          </p:cNvPr>
          <p:cNvSpPr/>
          <p:nvPr/>
        </p:nvSpPr>
        <p:spPr>
          <a:xfrm>
            <a:off x="198804" y="1978750"/>
            <a:ext cx="3357195" cy="1938992"/>
          </a:xfrm>
          <a:prstGeom prst="rect">
            <a:avLst/>
          </a:prstGeom>
        </p:spPr>
        <p:txBody>
          <a:bodyPr wrap="square">
            <a:spAutoFit/>
          </a:bodyPr>
          <a:lstStyle/>
          <a:p>
            <a:r>
              <a:rPr lang="en-US" sz="1000" dirty="0">
                <a:latin typeface="Lucida Console" panose="020B0609040504020204" pitchFamily="49" charset="0"/>
              </a:rPr>
              <a:t>      sample strategy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endParaRPr lang="en-US" sz="1000" dirty="0">
              <a:latin typeface="Lucida Console" panose="020B0609040504020204" pitchFamily="49" charset="0"/>
            </a:endParaRPr>
          </a:p>
          <a:p>
            <a:r>
              <a:rPr lang="en-US" sz="1000" dirty="0">
                <a:latin typeface="Lucida Console" panose="020B0609040504020204" pitchFamily="49" charset="0"/>
              </a:rPr>
              <a:t>   1:      1      New 23.30567 372636.3</a:t>
            </a:r>
          </a:p>
          <a:p>
            <a:r>
              <a:rPr lang="en-US" sz="1000" dirty="0">
                <a:latin typeface="Lucida Console" panose="020B0609040504020204" pitchFamily="49" charset="0"/>
              </a:rPr>
              <a:t>   2:      1      SOC 21.36614 103030.7</a:t>
            </a:r>
          </a:p>
          <a:p>
            <a:r>
              <a:rPr lang="en-US" sz="1000" dirty="0">
                <a:latin typeface="Lucida Console" panose="020B0609040504020204" pitchFamily="49" charset="0"/>
              </a:rPr>
              <a:t>   3:      2      New 23.49382 380159.8</a:t>
            </a:r>
          </a:p>
          <a:p>
            <a:r>
              <a:rPr lang="en-US" sz="1000" dirty="0">
                <a:latin typeface="Lucida Console" panose="020B0609040504020204" pitchFamily="49" charset="0"/>
              </a:rPr>
              <a:t>   4:      2      SOC 22.71959 104017.1</a:t>
            </a:r>
          </a:p>
          <a:p>
            <a:r>
              <a:rPr lang="en-US" sz="1000" dirty="0">
                <a:latin typeface="Lucida Console" panose="020B0609040504020204" pitchFamily="49" charset="0"/>
              </a:rPr>
              <a:t>   5:      3      New 23.35243 463270.5</a:t>
            </a:r>
          </a:p>
          <a:p>
            <a:r>
              <a:rPr lang="en-US" sz="1000" dirty="0">
                <a:latin typeface="Lucida Console" panose="020B0609040504020204" pitchFamily="49" charset="0"/>
              </a:rPr>
              <a:t>  ---                                  </a:t>
            </a:r>
          </a:p>
          <a:p>
            <a:r>
              <a:rPr lang="en-US" sz="1000" dirty="0">
                <a:latin typeface="Lucida Console" panose="020B0609040504020204" pitchFamily="49" charset="0"/>
              </a:rPr>
              <a:t>1996:    998      SOC 20.63295 166641.1</a:t>
            </a:r>
          </a:p>
          <a:p>
            <a:r>
              <a:rPr lang="en-US" sz="1000" dirty="0">
                <a:latin typeface="Lucida Console" panose="020B0609040504020204" pitchFamily="49" charset="0"/>
              </a:rPr>
              <a:t>1997:    999      New 21.82111 356686.6</a:t>
            </a:r>
          </a:p>
          <a:p>
            <a:r>
              <a:rPr lang="en-US" sz="1000" dirty="0">
                <a:latin typeface="Lucida Console" panose="020B0609040504020204" pitchFamily="49" charset="0"/>
              </a:rPr>
              <a:t>1998:    999      SOC 19.58578 104643.0</a:t>
            </a:r>
          </a:p>
          <a:p>
            <a:r>
              <a:rPr lang="en-US" sz="1000" dirty="0">
                <a:latin typeface="Lucida Console" panose="020B0609040504020204" pitchFamily="49" charset="0"/>
              </a:rPr>
              <a:t>1999:   1000      New 23.03594 559476.0</a:t>
            </a:r>
          </a:p>
          <a:p>
            <a:r>
              <a:rPr lang="en-US" sz="1000" dirty="0">
                <a:latin typeface="Lucida Console" panose="020B0609040504020204" pitchFamily="49" charset="0"/>
              </a:rPr>
              <a:t>2000:   1000      SOC 21.79923 320811.6</a:t>
            </a:r>
          </a:p>
        </p:txBody>
      </p:sp>
      <p:sp>
        <p:nvSpPr>
          <p:cNvPr id="3" name="Rectangle 2">
            <a:extLst>
              <a:ext uri="{FF2B5EF4-FFF2-40B4-BE49-F238E27FC236}">
                <a16:creationId xmlns:a16="http://schemas.microsoft.com/office/drawing/2014/main" id="{F1F22F5B-7420-1A4D-AB88-3A11C3ADDB8D}"/>
              </a:ext>
            </a:extLst>
          </p:cNvPr>
          <p:cNvSpPr/>
          <p:nvPr/>
        </p:nvSpPr>
        <p:spPr>
          <a:xfrm>
            <a:off x="457200" y="1717140"/>
            <a:ext cx="779381" cy="261610"/>
          </a:xfrm>
          <a:prstGeom prst="rect">
            <a:avLst/>
          </a:prstGeom>
        </p:spPr>
        <p:txBody>
          <a:bodyPr wrap="none">
            <a:spAutoFit/>
          </a:bodyPr>
          <a:lstStyle/>
          <a:p>
            <a:r>
              <a:rPr lang="en-US" sz="1100" dirty="0" err="1">
                <a:solidFill>
                  <a:srgbClr val="2E6FBB"/>
                </a:solidFill>
                <a:latin typeface="Lucida Console" panose="020B0609040504020204" pitchFamily="49" charset="0"/>
              </a:rPr>
              <a:t>ce_sim</a:t>
            </a:r>
            <a:r>
              <a:rPr lang="en-US" sz="1100" dirty="0">
                <a:solidFill>
                  <a:srgbClr val="2E6FBB"/>
                </a:solidFill>
                <a:latin typeface="Lucida Console" panose="020B0609040504020204" pitchFamily="49" charset="0"/>
              </a:rPr>
              <a:t>:</a:t>
            </a:r>
            <a:endParaRPr lang="en-US" sz="1100" dirty="0"/>
          </a:p>
        </p:txBody>
      </p:sp>
    </p:spTree>
    <p:extLst>
      <p:ext uri="{BB962C8B-B14F-4D97-AF65-F5344CB8AC3E}">
        <p14:creationId xmlns:p14="http://schemas.microsoft.com/office/powerpoint/2010/main" val="3742984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b="1"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03132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74</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75</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Tree>
    <p:extLst>
      <p:ext uri="{BB962C8B-B14F-4D97-AF65-F5344CB8AC3E}">
        <p14:creationId xmlns:p14="http://schemas.microsoft.com/office/powerpoint/2010/main" val="21157413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spTree>
    <p:extLst>
      <p:ext uri="{BB962C8B-B14F-4D97-AF65-F5344CB8AC3E}">
        <p14:creationId xmlns:p14="http://schemas.microsoft.com/office/powerpoint/2010/main" val="336676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1121133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600164"/>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b="1"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b="1"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b="1"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6761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96</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17579</TotalTime>
  <Words>12477</Words>
  <Application>Microsoft Macintosh PowerPoint</Application>
  <PresentationFormat>On-screen Show (16:9)</PresentationFormat>
  <Paragraphs>1745</Paragraphs>
  <Slides>142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output</vt:lpstr>
      <vt:lpstr>Incremental cost-effectiveness ratio</vt:lpstr>
      <vt:lpstr>Incremental cost-effectiveness ratio</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PowerPoint Presentation</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1263</cp:revision>
  <cp:lastPrinted>2020-10-13T05:30:04Z</cp:lastPrinted>
  <dcterms:created xsi:type="dcterms:W3CDTF">2014-12-05T18:34:48Z</dcterms:created>
  <dcterms:modified xsi:type="dcterms:W3CDTF">2021-07-28T05:57:23Z</dcterms:modified>
  <cp:category/>
</cp:coreProperties>
</file>